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731520"/>
            <a:ext cx="1280160" cy="1280160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3152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48640" y="2286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MULTI-PAGE APPLICATION PROPOSAL · v2.0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4320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548640" y="384048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Platform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548640" y="50292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Sidebar-driven desktop console for the spider-camera rig.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48640" y="5669280"/>
            <a:ext cx="11091672" cy="822960"/>
          </a:xfrm>
          <a:prstGeom prst="rect">
            <a:avLst/>
          </a:prstGeom>
          <a:solidFill>
            <a:srgbClr val="10243C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5742432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EDITIONS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777240" y="598932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990088" y="5742432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PAGES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2990088" y="598932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202936" y="5742432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202936" y="598932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7415784" y="5742432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MONTHS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7415784" y="598932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9628632" y="5742432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RECOMMENDED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9628632" y="598932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₹57.6L – ₹67.2L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/ 16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08 · SIX-MONTH DELIVERY PLAN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months. Six checkpoints.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548640" y="1828800"/>
            <a:ext cx="1106424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10" name="Shape 8"/>
          <p:cNvSpPr/>
          <p:nvPr/>
        </p:nvSpPr>
        <p:spPr>
          <a:xfrm>
            <a:off x="1360932" y="1764792"/>
            <a:ext cx="219456" cy="219456"/>
          </a:xfrm>
          <a:prstGeom prst="ellipse">
            <a:avLst/>
          </a:prstGeom>
          <a:solidFill>
            <a:srgbClr val="E8A33D"/>
          </a:solidFill>
          <a:ln w="19050">
            <a:solidFill>
              <a:srgbClr val="0B1A2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0080" y="2194560"/>
            <a:ext cx="1661160" cy="420624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286000"/>
            <a:ext cx="1661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1661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Month 1 / 6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731520" y="3291840"/>
            <a:ext cx="1478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&amp; Architecture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31520" y="4023360"/>
            <a:ext cx="1478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Workshops · TwinCAT comms · wireframes · PLC vars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4972" y="1764792"/>
            <a:ext cx="219456" cy="219456"/>
          </a:xfrm>
          <a:prstGeom prst="ellipse">
            <a:avLst/>
          </a:prstGeom>
          <a:solidFill>
            <a:srgbClr val="E8A33D"/>
          </a:solidFill>
          <a:ln w="19050">
            <a:solidFill>
              <a:srgbClr val="0B1A2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484120" y="2194560"/>
            <a:ext cx="1661160" cy="420624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484120" y="2286000"/>
            <a:ext cx="1661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2484120" y="2926080"/>
            <a:ext cx="1661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Month 2 / 6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2575560" y="3291840"/>
            <a:ext cx="1478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Dashboard &amp; Control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575560" y="4023360"/>
            <a:ext cx="1478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 · manual controls · 2D / 3D · alarms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049012" y="1764792"/>
            <a:ext cx="219456" cy="219456"/>
          </a:xfrm>
          <a:prstGeom prst="ellipse">
            <a:avLst/>
          </a:prstGeom>
          <a:solidFill>
            <a:srgbClr val="E8A33D"/>
          </a:solidFill>
          <a:ln w="19050">
            <a:solidFill>
              <a:srgbClr val="0B1A2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328160" y="2194560"/>
            <a:ext cx="1661160" cy="420624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328160" y="2286000"/>
            <a:ext cx="1661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4328160" y="2926080"/>
            <a:ext cx="1661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Month 3 / 6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419600" y="3291840"/>
            <a:ext cx="1478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&amp; Safety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419600" y="4023360"/>
            <a:ext cx="1478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Presets · timeline · paths · zones · calibration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893052" y="1764792"/>
            <a:ext cx="219456" cy="219456"/>
          </a:xfrm>
          <a:prstGeom prst="ellipse">
            <a:avLst/>
          </a:prstGeom>
          <a:solidFill>
            <a:srgbClr val="E8A33D"/>
          </a:solidFill>
          <a:ln w="19050">
            <a:solidFill>
              <a:srgbClr val="0B1A2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172200" y="2194560"/>
            <a:ext cx="1661160" cy="420624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72200" y="2286000"/>
            <a:ext cx="1661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</a:t>
            </a:r>
            <a:endParaRPr lang="en-US" sz="3200" dirty="0"/>
          </a:p>
        </p:txBody>
      </p:sp>
      <p:sp>
        <p:nvSpPr>
          <p:cNvPr id="31" name="Text 29"/>
          <p:cNvSpPr/>
          <p:nvPr/>
        </p:nvSpPr>
        <p:spPr>
          <a:xfrm>
            <a:off x="6172200" y="2926080"/>
            <a:ext cx="1661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Month 4 / 6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263640" y="3291840"/>
            <a:ext cx="1478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263640" y="4023360"/>
            <a:ext cx="1478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TwinCAT ADS · EtherCAT · LiDAR · hw comms tests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8737092" y="1764792"/>
            <a:ext cx="219456" cy="219456"/>
          </a:xfrm>
          <a:prstGeom prst="ellipse">
            <a:avLst/>
          </a:prstGeom>
          <a:solidFill>
            <a:srgbClr val="E8A33D"/>
          </a:solidFill>
          <a:ln w="19050">
            <a:solidFill>
              <a:srgbClr val="0B1A2E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016240" y="2194560"/>
            <a:ext cx="1661160" cy="420624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016240" y="2286000"/>
            <a:ext cx="1661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M5</a:t>
            </a:r>
            <a:endParaRPr lang="en-US" sz="3200" dirty="0"/>
          </a:p>
        </p:txBody>
      </p:sp>
      <p:sp>
        <p:nvSpPr>
          <p:cNvPr id="37" name="Text 35"/>
          <p:cNvSpPr/>
          <p:nvPr/>
        </p:nvSpPr>
        <p:spPr>
          <a:xfrm>
            <a:off x="8016240" y="2926080"/>
            <a:ext cx="1661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Month 5 / 6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8107680" y="3291840"/>
            <a:ext cx="1478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 &amp; Testing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8107680" y="4023360"/>
            <a:ext cx="1478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 engine · functional · regression · perf · UAT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10581132" y="1764792"/>
            <a:ext cx="219456" cy="219456"/>
          </a:xfrm>
          <a:prstGeom prst="ellipse">
            <a:avLst/>
          </a:prstGeom>
          <a:solidFill>
            <a:srgbClr val="E8A33D"/>
          </a:solidFill>
          <a:ln w="19050">
            <a:solidFill>
              <a:srgbClr val="0B1A2E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860280" y="2194560"/>
            <a:ext cx="1661160" cy="420624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9860280" y="2286000"/>
            <a:ext cx="1661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</a:t>
            </a:r>
            <a:endParaRPr lang="en-US" sz="3200" dirty="0"/>
          </a:p>
        </p:txBody>
      </p:sp>
      <p:sp>
        <p:nvSpPr>
          <p:cNvPr id="43" name="Text 41"/>
          <p:cNvSpPr/>
          <p:nvPr/>
        </p:nvSpPr>
        <p:spPr>
          <a:xfrm>
            <a:off x="9860280" y="2926080"/>
            <a:ext cx="1661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Month 6 / 6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9951720" y="3291840"/>
            <a:ext cx="1478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&amp; Hypercare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9951720" y="4023360"/>
            <a:ext cx="1478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· training · docs · final sign-off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09 · OPTIONAL COST ITEMS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Add-ons &amp; post go-live.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11880" cy="45720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783080"/>
            <a:ext cx="3611880" cy="36576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196596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&amp; LiDAR Support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77240" y="26060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LiDAR configuration &amp; setup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2990088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Mounting consultation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3374136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IMU integration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" y="3758184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PLC safety relay integration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77240" y="4142232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EtherCAT troubleshooting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343400" y="1783080"/>
            <a:ext cx="3611880" cy="45720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343400" y="1783080"/>
            <a:ext cx="3611880" cy="36576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0" y="196596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Go-Live Support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572000" y="26060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3 months support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0" y="2990088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6 months AMC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0" y="3374136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12 months AMC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8138160" y="1783080"/>
            <a:ext cx="3611880" cy="45720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138160" y="1783080"/>
            <a:ext cx="3611880" cy="36576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25" name="Text 23"/>
          <p:cNvSpPr/>
          <p:nvPr/>
        </p:nvSpPr>
        <p:spPr>
          <a:xfrm>
            <a:off x="8366760" y="196596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Enhancements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66760" y="26060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Mobile monitoring app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366760" y="2990088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Cloud reporting dashboard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366760" y="3374136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Multi-venue support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366760" y="3758184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AI camera path prediction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8366760" y="4142232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Video analytics integration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8366760" y="45262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Auto-focus via LiDAR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8366760" y="4910328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Predictive maintenance dashboard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10 · ASSUMPTIONS &amp; OUT OF SCOPE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agreement.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5440680" cy="4572000"/>
          </a:xfrm>
          <a:prstGeom prst="rect">
            <a:avLst/>
          </a:prstGeom>
          <a:solidFill>
            <a:srgbClr val="10243C"/>
          </a:solidFill>
          <a:ln w="7620">
            <a:solidFill>
              <a:srgbClr val="1FA8A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19202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1FA8A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ASSUMPTIONS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228600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TwinCAT kinematics already available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" y="278892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Client provides all hardware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329184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Access to Beckhoff controller &amp; PLC tags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379476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Hardware install outside SW scope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" y="429768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EtherCAT commissioning handled separately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77240" y="480060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UAT &amp; prod hardware access on time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77240" y="530352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1 production + 1 test environment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72200" y="1783080"/>
            <a:ext cx="5440680" cy="4572000"/>
          </a:xfrm>
          <a:prstGeom prst="rect">
            <a:avLst/>
          </a:prstGeom>
          <a:solidFill>
            <a:srgbClr val="10243C"/>
          </a:solidFill>
          <a:ln w="7620">
            <a:solidFill>
              <a:srgbClr val="E8A33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0" y="19202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OUT OF SCOPE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0" y="228600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Hardware procurement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400800" y="274320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Structural design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00800" y="320040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Electrical wiring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400800" y="365760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Motor commissioning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400800" y="411480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Broadcast video switching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400800" y="457200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Third-party safety certification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400800" y="502920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Civil work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400800" y="5486400"/>
            <a:ext cx="5120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Mechanical fabrication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11 · FINAL RECOMMENDATION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13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Mid-Enterprise is the sweet spot.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548640" y="1828800"/>
            <a:ext cx="10972800" cy="3931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Mid-Enterprise Edition delivers the strongest balance between capability and commercial viability — strong GUI, safety logic, presets and automation, LiDAR integration, basic performance testing, moderate security and simulation support.
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polished industrial-grade platform without the heavyweight cost of full enterprise.
</a:t>
            </a:r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Enterprise only if multi-stadium deployment, broadcast-grade reliability, advanced security, AI-driven safety or full DevSecOps and compliance are required.
</a:t>
            </a:r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Essential only as a pilot or MVP.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" y="5852160"/>
            <a:ext cx="11064240" cy="640080"/>
          </a:xfrm>
          <a:prstGeom prst="rect">
            <a:avLst/>
          </a:prstGeom>
          <a:solidFill>
            <a:srgbClr val="1FA8AD"/>
          </a:solidFill>
          <a:ln w="12700">
            <a:solidFill>
              <a:srgbClr val="1FA8A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585216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MID-ENTERPRISE · 6 – 7 RESOURCES · 6 MONTHS · ₹57.6L – ₹67.2L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12 · INVESTMENT SNAPSHOT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14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glance.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48640" y="21031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ESSENTIAL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38.4L – 48L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0" y="2468880"/>
            <a:ext cx="8229600" cy="36576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073279" y="2468880"/>
            <a:ext cx="718220" cy="365760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13" name="Text 11"/>
          <p:cNvSpPr/>
          <p:nvPr/>
        </p:nvSpPr>
        <p:spPr>
          <a:xfrm>
            <a:off x="5433199" y="21488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₹38.4L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151418" y="288036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₹48L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48640" y="3474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FA8A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MID-ENTERPRISE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9319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57.6L – 67.2L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00400" y="3840480"/>
            <a:ext cx="8229600" cy="36576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509718" y="3840480"/>
            <a:ext cx="718220" cy="365760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19" name="Text 17"/>
          <p:cNvSpPr/>
          <p:nvPr/>
        </p:nvSpPr>
        <p:spPr>
          <a:xfrm>
            <a:off x="6869638" y="35204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₹57.6L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587857" y="425196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FA8A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₹67.2L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48640" y="48463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8D2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ENTERPRISE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53035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96L – 105.6L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200400" y="5212080"/>
            <a:ext cx="8229600" cy="36576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0382596" y="5212080"/>
            <a:ext cx="718220" cy="365760"/>
          </a:xfrm>
          <a:prstGeom prst="rect">
            <a:avLst/>
          </a:prstGeom>
          <a:solidFill>
            <a:srgbClr val="C8D2E0"/>
          </a:solidFill>
          <a:ln/>
        </p:spPr>
      </p:sp>
      <p:sp>
        <p:nvSpPr>
          <p:cNvPr id="25" name="Text 23"/>
          <p:cNvSpPr/>
          <p:nvPr/>
        </p:nvSpPr>
        <p:spPr>
          <a:xfrm>
            <a:off x="9742516" y="48920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₹96L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0460736" y="562356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2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₹105.6L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200400" y="6355080"/>
            <a:ext cx="0" cy="137160"/>
          </a:xfrm>
          <a:prstGeom prst="line">
            <a:avLst/>
          </a:prstGeom>
          <a:noFill/>
          <a:ln w="6350">
            <a:solidFill>
              <a:srgbClr val="7F92A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43200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₹0L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5070764" y="6355080"/>
            <a:ext cx="0" cy="137160"/>
          </a:xfrm>
          <a:prstGeom prst="line">
            <a:avLst/>
          </a:prstGeom>
          <a:noFill/>
          <a:ln w="6350">
            <a:solidFill>
              <a:srgbClr val="7F92A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613564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₹25L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6941127" y="6355080"/>
            <a:ext cx="0" cy="137160"/>
          </a:xfrm>
          <a:prstGeom prst="line">
            <a:avLst/>
          </a:prstGeom>
          <a:noFill/>
          <a:ln w="6350">
            <a:solidFill>
              <a:srgbClr val="7F92A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83927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₹50L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8811491" y="6355080"/>
            <a:ext cx="0" cy="137160"/>
          </a:xfrm>
          <a:prstGeom prst="line">
            <a:avLst/>
          </a:prstGeom>
          <a:noFill/>
          <a:ln w="6350">
            <a:solidFill>
              <a:srgbClr val="7F92A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354291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₹75L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0681855" y="6355080"/>
            <a:ext cx="0" cy="137160"/>
          </a:xfrm>
          <a:prstGeom prst="line">
            <a:avLst/>
          </a:prstGeom>
          <a:noFill/>
          <a:ln w="6350">
            <a:solidFill>
              <a:srgbClr val="7F92A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0224655" y="649224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₹100L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13 · NEXT STEPS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15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12801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start the workshop.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548640" y="24688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 a commercial edition · we mobilize within 2 weeks · M1 begins.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48640" y="3931920"/>
            <a:ext cx="3611880" cy="237744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393192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406908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777240" y="47548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 Edition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77240" y="525780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Essential / Mid / Enterprise scope and team size.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343400" y="3931920"/>
            <a:ext cx="3611880" cy="237744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343400" y="393192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0" y="406908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4572000" y="47548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Kick-off Workshop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572000" y="525780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 session: TwinCAT tags, venue specs, branding decision.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138160" y="3931920"/>
            <a:ext cx="3611880" cy="237744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138160" y="393192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22" name="Text 20"/>
          <p:cNvSpPr/>
          <p:nvPr/>
        </p:nvSpPr>
        <p:spPr>
          <a:xfrm>
            <a:off x="8366760" y="406908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8366760" y="47548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 Mobilization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366760" y="525780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Architecture, wireframes, PLC variable definitions begin.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16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2860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600" kern="0" dirty="0">
                <a:solidFill>
                  <a:srgbClr val="1FA8A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DORICAM STUDIO CONTROL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834640"/>
            <a:ext cx="10972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you.</a:t>
            </a:r>
            <a:endParaRPr lang="en-US" sz="7200" dirty="0"/>
          </a:p>
        </p:txBody>
      </p:sp>
      <p:sp>
        <p:nvSpPr>
          <p:cNvPr id="10" name="Text 8"/>
          <p:cNvSpPr/>
          <p:nvPr/>
        </p:nvSpPr>
        <p:spPr>
          <a:xfrm>
            <a:off x="548640" y="41148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Qubox · DoriCam · 2026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01 · EXECUTIVE SUMMARY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operator joystick to PLC tag.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548640" y="1828800"/>
            <a:ext cx="109728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proposal covers the software application, GUI platform, safety layer, simulation platform, LiDAR integration support, Beckhoff/TwinCAT integration, testing and deployment for the DoriCam Studio Control Platform.
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application sends controller-ready commands, presets, paths, speed limits, no-fly zones and motion constraints to Beckhoff TwinCAT. TwinCAT and EtherCAT manage the real-time motor execution layer.
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commercial models — Enterprise, </a:t>
            </a:r>
            <a:pPr indent="0" marL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Mid-Enterprise (recommended)</a:t>
            </a:r>
            <a:pPr indent="0" marL="0">
              <a:spcAft>
                <a:spcPts val="600"/>
              </a:spcAft>
              <a:buNone/>
            </a:pPr>
            <a:r>
              <a:rPr lang="en-US" sz="16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Essential. All editions ship as a multi-page desktop application.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02 · PRODUCT BRANDING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bar · Icon · Themes.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11880" cy="201168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19202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OPTION 01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31520" y="2286000"/>
            <a:ext cx="3291840" cy="365760"/>
          </a:xfrm>
          <a:prstGeom prst="rect">
            <a:avLst/>
          </a:prstGeom>
          <a:solidFill>
            <a:srgbClr val="0B1A2E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22960" y="2377440"/>
            <a:ext cx="137160" cy="137160"/>
          </a:xfrm>
          <a:prstGeom prst="ellipse">
            <a:avLst/>
          </a:prstGeom>
          <a:solidFill>
            <a:srgbClr val="E8A33D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87552" y="2377440"/>
            <a:ext cx="137160" cy="137160"/>
          </a:xfrm>
          <a:prstGeom prst="ellipse">
            <a:avLst/>
          </a:prstGeom>
          <a:solidFill>
            <a:srgbClr val="1FA8AD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52144" y="2377440"/>
            <a:ext cx="137160" cy="137160"/>
          </a:xfrm>
          <a:prstGeom prst="ellipse">
            <a:avLst/>
          </a:prstGeom>
          <a:solidFill>
            <a:srgbClr val="C8D2E0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417320" y="22860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DoriCam Studio Control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278892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Production-floor authority. Direct broadcast-room language.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343400" y="1783080"/>
            <a:ext cx="3611880" cy="201168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26280" y="19202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OPTION 02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26280" y="2286000"/>
            <a:ext cx="3291840" cy="365760"/>
          </a:xfrm>
          <a:prstGeom prst="rect">
            <a:avLst/>
          </a:prstGeom>
          <a:solidFill>
            <a:srgbClr val="0B1A2E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17720" y="2377440"/>
            <a:ext cx="137160" cy="137160"/>
          </a:xfrm>
          <a:prstGeom prst="ellipse">
            <a:avLst/>
          </a:prstGeom>
          <a:solidFill>
            <a:srgbClr val="E8A33D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782312" y="2377440"/>
            <a:ext cx="137160" cy="137160"/>
          </a:xfrm>
          <a:prstGeom prst="ellipse">
            <a:avLst/>
          </a:prstGeom>
          <a:solidFill>
            <a:srgbClr val="1FA8AD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946904" y="2377440"/>
            <a:ext cx="137160" cy="137160"/>
          </a:xfrm>
          <a:prstGeom prst="ellipse">
            <a:avLst/>
          </a:prstGeom>
          <a:solidFill>
            <a:srgbClr val="C8D2E0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212080" y="22860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Qubox DoriCam Control Center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26280" y="278892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Parent-brand co-signed; foregrounds the Qubox umbrella.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138160" y="1783080"/>
            <a:ext cx="3611880" cy="201168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321040" y="19202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OPTION 03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8321040" y="2286000"/>
            <a:ext cx="3291840" cy="365760"/>
          </a:xfrm>
          <a:prstGeom prst="rect">
            <a:avLst/>
          </a:prstGeom>
          <a:solidFill>
            <a:srgbClr val="0B1A2E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8412480" y="2377440"/>
            <a:ext cx="137160" cy="137160"/>
          </a:xfrm>
          <a:prstGeom prst="ellipse">
            <a:avLst/>
          </a:prstGeom>
          <a:solidFill>
            <a:srgbClr val="E8A33D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577072" y="2377440"/>
            <a:ext cx="137160" cy="137160"/>
          </a:xfrm>
          <a:prstGeom prst="ellipse">
            <a:avLst/>
          </a:prstGeom>
          <a:solidFill>
            <a:srgbClr val="1FA8AD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41664" y="2377440"/>
            <a:ext cx="137160" cy="137160"/>
          </a:xfrm>
          <a:prstGeom prst="ellipse">
            <a:avLst/>
          </a:prstGeom>
          <a:solidFill>
            <a:srgbClr val="C8D2E0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006840" y="228600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DoriCam Motion Console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321040" y="278892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Engineering-first; resonates with PLC / integration teams.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48640" y="4069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1FA8A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ICON DIRECTION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48640" y="4434840"/>
            <a:ext cx="29260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40080" y="4526280"/>
            <a:ext cx="457200" cy="457200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6" name="Text 34"/>
          <p:cNvSpPr/>
          <p:nvPr/>
        </p:nvSpPr>
        <p:spPr>
          <a:xfrm>
            <a:off x="640080" y="4526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1A2E"/>
                </a:solidFill>
              </a:rPr>
              <a:t>▣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1234440" y="443484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Cable Spider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3657600" y="4434840"/>
            <a:ext cx="29260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749040" y="4526280"/>
            <a:ext cx="457200" cy="457200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40" name="Text 38"/>
          <p:cNvSpPr/>
          <p:nvPr/>
        </p:nvSpPr>
        <p:spPr>
          <a:xfrm>
            <a:off x="3749040" y="4526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1A2E"/>
                </a:solidFill>
              </a:rPr>
              <a:t>▣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4343400" y="443484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 Motion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548640" y="5212080"/>
            <a:ext cx="29260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40080" y="5303520"/>
            <a:ext cx="457200" cy="457200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44" name="Text 42"/>
          <p:cNvSpPr/>
          <p:nvPr/>
        </p:nvSpPr>
        <p:spPr>
          <a:xfrm>
            <a:off x="640080" y="5303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1A2E"/>
                </a:solidFill>
              </a:rPr>
              <a:t>▣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1234440" y="521208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4-Point Anchor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3657600" y="5212080"/>
            <a:ext cx="29260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749040" y="5303520"/>
            <a:ext cx="457200" cy="457200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48" name="Text 46"/>
          <p:cNvSpPr/>
          <p:nvPr/>
        </p:nvSpPr>
        <p:spPr>
          <a:xfrm>
            <a:off x="3749040" y="5303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1A2E"/>
                </a:solidFill>
              </a:rPr>
              <a:t>▣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4343400" y="5212080"/>
            <a:ext cx="21945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AeroGlass Telemetry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6766560" y="4069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1FA8A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THEME SUPPORT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766560" y="443484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DARK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7955280" y="4434840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industrial operating mode.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6766560" y="493776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LIGHT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7955280" y="4937760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engineering / admin mode.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6766560" y="544068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AEROGLASS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7955280" y="5440680"/>
            <a:ext cx="4206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Translucent cards · soft shadows · 21st.dev styling.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03 · APPLICATION ARCHITECTURE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Multi-page console. Sidebar-driven.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548640" y="1828800"/>
            <a:ext cx="11064240" cy="45720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828800"/>
            <a:ext cx="11064240" cy="365760"/>
          </a:xfrm>
          <a:prstGeom prst="rect">
            <a:avLst/>
          </a:prstGeom>
          <a:solidFill>
            <a:srgbClr val="0B1A2E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85800" y="1920240"/>
            <a:ext cx="137160" cy="137160"/>
          </a:xfrm>
          <a:prstGeom prst="ellipse">
            <a:avLst/>
          </a:prstGeom>
          <a:solidFill>
            <a:srgbClr val="E85959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50392" y="1920240"/>
            <a:ext cx="137160" cy="137160"/>
          </a:xfrm>
          <a:prstGeom prst="ellipse">
            <a:avLst/>
          </a:prstGeom>
          <a:solidFill>
            <a:srgbClr val="E8A33D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14984" y="1920240"/>
            <a:ext cx="137160" cy="137160"/>
          </a:xfrm>
          <a:prstGeom prst="ellipse">
            <a:avLst/>
          </a:prstGeom>
          <a:solidFill>
            <a:srgbClr val="1FA8AD"/>
          </a:solidFill>
          <a:ln w="12700">
            <a:solidFill>
              <a:srgbClr val="0B1A2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280160" y="18288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DoriCam Studio Control · v1.0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0085832" y="182880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1FA8A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PLC ONLINE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2194560"/>
            <a:ext cx="2743200" cy="4206240"/>
          </a:xfrm>
          <a:prstGeom prst="rect">
            <a:avLst/>
          </a:prstGeom>
          <a:solidFill>
            <a:srgbClr val="0B1A2E"/>
          </a:solidFill>
          <a:ln w="3810">
            <a:solidFill>
              <a:srgbClr val="2A40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NAVIGATION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85800" y="2606040"/>
            <a:ext cx="2468880" cy="320040"/>
          </a:xfrm>
          <a:prstGeom prst="rect">
            <a:avLst/>
          </a:prstGeom>
          <a:solidFill>
            <a:srgbClr val="153152"/>
          </a:solidFill>
          <a:ln w="7620">
            <a:solidFill>
              <a:srgbClr val="1FA8A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77240" y="26060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Dashboard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77240" y="29718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Live Control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77240" y="33375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Presets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" y="370332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Path Programming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77240" y="40690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No-Fly Zones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77240" y="44348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Venue Setup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77240" y="48006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LiDAR &amp; Safety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77240" y="51663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Simulation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77240" y="553212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Reports &amp; Logs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77240" y="58978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Admin &amp; Settings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520440" y="228600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PAGE 01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520440" y="25146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9445752" y="23317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400" kern="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OPERATOR VIEW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520440" y="3154680"/>
            <a:ext cx="2606040" cy="1325880"/>
          </a:xfrm>
          <a:prstGeom prst="rect">
            <a:avLst/>
          </a:prstGeom>
          <a:solidFill>
            <a:srgbClr val="153152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57600" y="3246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WIDGET · 01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3657600" y="35204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XYZ Position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657600" y="4023360"/>
            <a:ext cx="1828800" cy="73152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6" name="Shape 34"/>
          <p:cNvSpPr/>
          <p:nvPr/>
        </p:nvSpPr>
        <p:spPr>
          <a:xfrm>
            <a:off x="3657600" y="4160520"/>
            <a:ext cx="1188720" cy="73152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37" name="Shape 35"/>
          <p:cNvSpPr/>
          <p:nvPr/>
        </p:nvSpPr>
        <p:spPr>
          <a:xfrm>
            <a:off x="6263640" y="3154680"/>
            <a:ext cx="2606040" cy="1325880"/>
          </a:xfrm>
          <a:prstGeom prst="rect">
            <a:avLst/>
          </a:prstGeom>
          <a:solidFill>
            <a:srgbClr val="153152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400800" y="3246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WIDGET · 02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6400800" y="35204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Camera Speed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6400800" y="4023360"/>
            <a:ext cx="1828800" cy="73152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41" name="Shape 39"/>
          <p:cNvSpPr/>
          <p:nvPr/>
        </p:nvSpPr>
        <p:spPr>
          <a:xfrm>
            <a:off x="6400800" y="4160520"/>
            <a:ext cx="1188720" cy="73152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2" name="Shape 40"/>
          <p:cNvSpPr/>
          <p:nvPr/>
        </p:nvSpPr>
        <p:spPr>
          <a:xfrm>
            <a:off x="9006840" y="3154680"/>
            <a:ext cx="2606040" cy="1325880"/>
          </a:xfrm>
          <a:prstGeom prst="rect">
            <a:avLst/>
          </a:prstGeom>
          <a:solidFill>
            <a:srgbClr val="153152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144000" y="324612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WIDGET · 03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9144000" y="35204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EtherCAT Health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9144000" y="4023360"/>
            <a:ext cx="1828800" cy="73152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46" name="Shape 44"/>
          <p:cNvSpPr/>
          <p:nvPr/>
        </p:nvSpPr>
        <p:spPr>
          <a:xfrm>
            <a:off x="9144000" y="4160520"/>
            <a:ext cx="1188720" cy="73152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7" name="Shape 45"/>
          <p:cNvSpPr/>
          <p:nvPr/>
        </p:nvSpPr>
        <p:spPr>
          <a:xfrm>
            <a:off x="3520440" y="4617720"/>
            <a:ext cx="2606040" cy="1325880"/>
          </a:xfrm>
          <a:prstGeom prst="rect">
            <a:avLst/>
          </a:prstGeom>
          <a:solidFill>
            <a:srgbClr val="153152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657600" y="47091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WIDGET · 04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3657600" y="4983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Health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3657600" y="5486400"/>
            <a:ext cx="1828800" cy="73152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51" name="Shape 49"/>
          <p:cNvSpPr/>
          <p:nvPr/>
        </p:nvSpPr>
        <p:spPr>
          <a:xfrm>
            <a:off x="3657600" y="5623560"/>
            <a:ext cx="1188720" cy="73152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52" name="Shape 50"/>
          <p:cNvSpPr/>
          <p:nvPr/>
        </p:nvSpPr>
        <p:spPr>
          <a:xfrm>
            <a:off x="6263640" y="4617720"/>
            <a:ext cx="2606040" cy="1325880"/>
          </a:xfrm>
          <a:prstGeom prst="rect">
            <a:avLst/>
          </a:prstGeom>
          <a:solidFill>
            <a:srgbClr val="153152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400800" y="47091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WIDGET · 05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400800" y="4983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Alarms</a:t>
            </a:r>
            <a:endParaRPr lang="en-US" sz="1200" dirty="0"/>
          </a:p>
        </p:txBody>
      </p:sp>
      <p:sp>
        <p:nvSpPr>
          <p:cNvPr id="55" name="Shape 53"/>
          <p:cNvSpPr/>
          <p:nvPr/>
        </p:nvSpPr>
        <p:spPr>
          <a:xfrm>
            <a:off x="6400800" y="5486400"/>
            <a:ext cx="1828800" cy="73152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56" name="Shape 54"/>
          <p:cNvSpPr/>
          <p:nvPr/>
        </p:nvSpPr>
        <p:spPr>
          <a:xfrm>
            <a:off x="6400800" y="5623560"/>
            <a:ext cx="1188720" cy="73152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57" name="Shape 55"/>
          <p:cNvSpPr/>
          <p:nvPr/>
        </p:nvSpPr>
        <p:spPr>
          <a:xfrm>
            <a:off x="9006840" y="4617720"/>
            <a:ext cx="2606040" cy="1325880"/>
          </a:xfrm>
          <a:prstGeom prst="rect">
            <a:avLst/>
          </a:prstGeom>
          <a:solidFill>
            <a:srgbClr val="153152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9144000" y="470916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WIDGET · 06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9144000" y="498348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LiDAR Status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9144000" y="5486400"/>
            <a:ext cx="1828800" cy="73152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61" name="Shape 59"/>
          <p:cNvSpPr/>
          <p:nvPr/>
        </p:nvSpPr>
        <p:spPr>
          <a:xfrm>
            <a:off x="9144000" y="5623560"/>
            <a:ext cx="1188720" cy="73152"/>
          </a:xfrm>
          <a:prstGeom prst="rect">
            <a:avLst/>
          </a:prstGeom>
          <a:solidFill>
            <a:srgbClr val="E8A33D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04 · FUNCTIONAL SCOPE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Nine modules. One control room.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11880" cy="13716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78308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187452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2834640" y="196596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31520" y="23317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Operations Dashboard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31520" y="26974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2D + 3D venue · XYZ telemetry · alarms · health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343400" y="1783080"/>
            <a:ext cx="3611880" cy="13716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343400" y="178308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17" name="Text 15"/>
          <p:cNvSpPr/>
          <p:nvPr/>
        </p:nvSpPr>
        <p:spPr>
          <a:xfrm>
            <a:off x="4526280" y="187452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6629400" y="196596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4526280" y="23317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Controls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26280" y="26974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Joystick · gamepad · keyboard · slow / hold modes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8138160" y="1783080"/>
            <a:ext cx="3611880" cy="13716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138160" y="178308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23" name="Text 21"/>
          <p:cNvSpPr/>
          <p:nvPr/>
        </p:nvSpPr>
        <p:spPr>
          <a:xfrm>
            <a:off x="8321040" y="187452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10424160" y="196596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321040" y="23317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Presets &amp; Motion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8321040" y="26974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presets · timeline · waypoints · splines · replay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48640" y="3291840"/>
            <a:ext cx="3611880" cy="13716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48640" y="329184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29" name="Text 27"/>
          <p:cNvSpPr/>
          <p:nvPr/>
        </p:nvSpPr>
        <p:spPr>
          <a:xfrm>
            <a:off x="731520" y="338328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400" dirty="0"/>
          </a:p>
        </p:txBody>
      </p:sp>
      <p:sp>
        <p:nvSpPr>
          <p:cNvPr id="30" name="Text 28"/>
          <p:cNvSpPr/>
          <p:nvPr/>
        </p:nvSpPr>
        <p:spPr>
          <a:xfrm>
            <a:off x="2834640" y="347472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731520" y="38404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No-Fly Zones &amp; Safety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731520" y="42062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 / soft 3D zones · collision · cable monitor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343400" y="3291840"/>
            <a:ext cx="3611880" cy="13716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343400" y="329184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5" name="Text 33"/>
          <p:cNvSpPr/>
          <p:nvPr/>
        </p:nvSpPr>
        <p:spPr>
          <a:xfrm>
            <a:off x="4526280" y="338328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400" dirty="0"/>
          </a:p>
        </p:txBody>
      </p:sp>
      <p:sp>
        <p:nvSpPr>
          <p:cNvPr id="36" name="Text 34"/>
          <p:cNvSpPr/>
          <p:nvPr/>
        </p:nvSpPr>
        <p:spPr>
          <a:xfrm>
            <a:off x="6629400" y="347472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526280" y="38404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Setup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4526280" y="42062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Anchors · zero calibration · boundaries · profiles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8138160" y="3291840"/>
            <a:ext cx="3611880" cy="13716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8138160" y="329184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41" name="Text 39"/>
          <p:cNvSpPr/>
          <p:nvPr/>
        </p:nvSpPr>
        <p:spPr>
          <a:xfrm>
            <a:off x="8321040" y="338328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2400" dirty="0"/>
          </a:p>
        </p:txBody>
      </p:sp>
      <p:sp>
        <p:nvSpPr>
          <p:cNvPr id="42" name="Text 40"/>
          <p:cNvSpPr/>
          <p:nvPr/>
        </p:nvSpPr>
        <p:spPr>
          <a:xfrm>
            <a:off x="10424160" y="347472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8321040" y="38404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&amp; Admin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8321040" y="42062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 · audit · motion limits · diagnostics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548640" y="4800600"/>
            <a:ext cx="3611880" cy="13716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548640" y="480060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47" name="Text 45"/>
          <p:cNvSpPr/>
          <p:nvPr/>
        </p:nvSpPr>
        <p:spPr>
          <a:xfrm>
            <a:off x="731520" y="489204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2400" dirty="0"/>
          </a:p>
        </p:txBody>
      </p:sp>
      <p:sp>
        <p:nvSpPr>
          <p:cNvPr id="48" name="Text 46"/>
          <p:cNvSpPr/>
          <p:nvPr/>
        </p:nvSpPr>
        <p:spPr>
          <a:xfrm>
            <a:off x="2834640" y="498348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731520" y="53492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 &amp; Training</a:t>
            </a:r>
            <a:endParaRPr lang="en-US" sz="1300" dirty="0"/>
          </a:p>
        </p:txBody>
      </p:sp>
      <p:sp>
        <p:nvSpPr>
          <p:cNvPr id="50" name="Text 48"/>
          <p:cNvSpPr/>
          <p:nvPr/>
        </p:nvSpPr>
        <p:spPr>
          <a:xfrm>
            <a:off x="731520" y="571500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HW-independent sim · training · replay · demo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4343400" y="4800600"/>
            <a:ext cx="3611880" cy="13716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4343400" y="480060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53" name="Text 51"/>
          <p:cNvSpPr/>
          <p:nvPr/>
        </p:nvSpPr>
        <p:spPr>
          <a:xfrm>
            <a:off x="4526280" y="489204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2400" dirty="0"/>
          </a:p>
        </p:txBody>
      </p:sp>
      <p:sp>
        <p:nvSpPr>
          <p:cNvPr id="54" name="Text 52"/>
          <p:cNvSpPr/>
          <p:nvPr/>
        </p:nvSpPr>
        <p:spPr>
          <a:xfrm>
            <a:off x="6629400" y="498348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526280" y="53492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LiDAR Integration</a:t>
            </a:r>
            <a:endParaRPr lang="en-US" sz="1300" dirty="0"/>
          </a:p>
        </p:txBody>
      </p:sp>
      <p:sp>
        <p:nvSpPr>
          <p:cNvPr id="56" name="Text 54"/>
          <p:cNvSpPr/>
          <p:nvPr/>
        </p:nvSpPr>
        <p:spPr>
          <a:xfrm>
            <a:off x="4526280" y="571500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 · ball · person detection · auto e-stop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8138160" y="4800600"/>
            <a:ext cx="3611880" cy="1371600"/>
          </a:xfrm>
          <a:prstGeom prst="rect">
            <a:avLst/>
          </a:prstGeom>
          <a:solidFill>
            <a:srgbClr val="10243C"/>
          </a:solidFill>
          <a:ln w="6350">
            <a:solidFill>
              <a:srgbClr val="2A406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8138160" y="4800600"/>
            <a:ext cx="3611880" cy="36576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59" name="Text 57"/>
          <p:cNvSpPr/>
          <p:nvPr/>
        </p:nvSpPr>
        <p:spPr>
          <a:xfrm>
            <a:off x="8321040" y="489204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2400" dirty="0"/>
          </a:p>
        </p:txBody>
      </p:sp>
      <p:sp>
        <p:nvSpPr>
          <p:cNvPr id="60" name="Text 58"/>
          <p:cNvSpPr/>
          <p:nvPr/>
        </p:nvSpPr>
        <p:spPr>
          <a:xfrm>
            <a:off x="10424160" y="4983480"/>
            <a:ext cx="1188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MODULE</a:t>
            </a: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8321040" y="53492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Documentation &amp; Deployment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8321040" y="571500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Manuals · UAT · install · go-live support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05 · TECHNOLOGY STACK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· Real-time · TwinCAT-native.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548640" y="1828800"/>
            <a:ext cx="54406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182880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FRONTEND / DESKTOP GUI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00400" y="182880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C# WPF + .NET 8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1828800"/>
            <a:ext cx="54406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182880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UI ARCHITECTURE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869680" y="182880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MVVM Pattern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606040"/>
            <a:ext cx="54406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260604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3D ENGINE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200400" y="260604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HelixToolkit.WPF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217920" y="2606040"/>
            <a:ext cx="54406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0" y="260604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PLC COMMUNICATION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869680" y="260604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TwinCAT ADS SDK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3383280"/>
            <a:ext cx="54406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338328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DATABASE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200400" y="338328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SQLite / LiteDB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217920" y="3383280"/>
            <a:ext cx="54406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0" y="338328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LOGGING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869680" y="338328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Serilog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548640" y="4160520"/>
            <a:ext cx="54406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31520" y="41605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CI/CD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200400" y="416052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DevOps · GitHub Actions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6217920" y="4160520"/>
            <a:ext cx="5440680" cy="640080"/>
          </a:xfrm>
          <a:prstGeom prst="rect">
            <a:avLst/>
          </a:prstGeom>
          <a:solidFill>
            <a:srgbClr val="10243C"/>
          </a:solidFill>
          <a:ln w="5080">
            <a:solidFill>
              <a:srgbClr val="2A406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0" y="41605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8869680" y="4160520"/>
            <a:ext cx="2697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Role-based access control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548640" y="5212080"/>
            <a:ext cx="11064240" cy="1097280"/>
          </a:xfrm>
          <a:prstGeom prst="rect">
            <a:avLst/>
          </a:prstGeom>
          <a:solidFill>
            <a:srgbClr val="1F3018"/>
          </a:solidFill>
          <a:ln w="7620">
            <a:solidFill>
              <a:srgbClr val="E8A33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77240" y="5349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OPTIONAL · AI / ML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777240" y="5623560"/>
            <a:ext cx="10607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LiDAR object classification · ball detection · obstacle classification · predictive safety · path optimization · operator recommendations.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06 · COMMERCIAL MODELS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paths. Same platform DNA.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548640" y="1691640"/>
            <a:ext cx="3611880" cy="4846320"/>
          </a:xfrm>
          <a:prstGeom prst="rect">
            <a:avLst/>
          </a:prstGeom>
          <a:solidFill>
            <a:srgbClr val="10243C"/>
          </a:solidFill>
          <a:ln w="7620">
            <a:solidFill>
              <a:srgbClr val="2A40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187452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Essential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777240" y="23317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PILOT · MVP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2743200"/>
            <a:ext cx="3154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TOTAL INVESTMENT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77240" y="2971800"/>
            <a:ext cx="3154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₹38.4L – ₹48L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777240" y="3611880"/>
            <a:ext cx="3154680" cy="0"/>
          </a:xfrm>
          <a:prstGeom prst="line">
            <a:avLst/>
          </a:prstGeom>
          <a:noFill/>
          <a:ln w="6350">
            <a:solidFill>
              <a:srgbClr val="2A406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370332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TEAM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777240" y="388620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– 5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240280" y="370332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DURATION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2240280" y="388620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mo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777240" y="4389120"/>
            <a:ext cx="3154680" cy="0"/>
          </a:xfrm>
          <a:prstGeom prst="line">
            <a:avLst/>
          </a:prstGeom>
          <a:noFill/>
          <a:ln w="6350">
            <a:solidFill>
              <a:srgbClr val="2A406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77240" y="452628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Multi-page app · sidebar nav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77240" y="4818888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Dashboard &amp; manual controls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" y="5111496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Basic presets · paths · zones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77240" y="5404104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Standard dark + basic light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77240" y="5696712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Functional testing · limited docs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297680" y="1645920"/>
            <a:ext cx="3703320" cy="4937760"/>
          </a:xfrm>
          <a:prstGeom prst="rect">
            <a:avLst/>
          </a:prstGeom>
          <a:solidFill>
            <a:srgbClr val="1FA8AD"/>
          </a:solidFill>
          <a:ln w="12700">
            <a:solidFill>
              <a:srgbClr val="1FA8AD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343400" y="1691640"/>
            <a:ext cx="3611880" cy="4846320"/>
          </a:xfrm>
          <a:prstGeom prst="rect">
            <a:avLst/>
          </a:prstGeom>
          <a:solidFill>
            <a:srgbClr val="10243C"/>
          </a:solidFill>
          <a:ln w="7620">
            <a:solidFill>
              <a:srgbClr val="1FA8A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0" y="187452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Mid-Enterprise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4572000" y="23317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1FA8A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★ RECOMMENDED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572000" y="2743200"/>
            <a:ext cx="3154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TOTAL INVESTMENT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4572000" y="2971800"/>
            <a:ext cx="3154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₹57.6L – ₹67.2L</a:t>
            </a:r>
            <a:endParaRPr lang="en-US" sz="2200" dirty="0"/>
          </a:p>
        </p:txBody>
      </p:sp>
      <p:sp>
        <p:nvSpPr>
          <p:cNvPr id="31" name="Shape 29"/>
          <p:cNvSpPr/>
          <p:nvPr/>
        </p:nvSpPr>
        <p:spPr>
          <a:xfrm>
            <a:off x="4572000" y="3611880"/>
            <a:ext cx="3154680" cy="0"/>
          </a:xfrm>
          <a:prstGeom prst="line">
            <a:avLst/>
          </a:prstGeom>
          <a:noFill/>
          <a:ln w="6350">
            <a:solidFill>
              <a:srgbClr val="2A406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0" y="370332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TEAM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572000" y="388620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– 7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6035040" y="370332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DURATION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6035040" y="388620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mo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4572000" y="4389120"/>
            <a:ext cx="3154680" cy="0"/>
          </a:xfrm>
          <a:prstGeom prst="line">
            <a:avLst/>
          </a:prstGeom>
          <a:noFill/>
          <a:ln w="6350">
            <a:solidFill>
              <a:srgbClr val="2A406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572000" y="452628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Full multi-page GUI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572000" y="4818888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Presets · path editor · no-fly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572000" y="5111496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LiDAR basic · simulation mode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572000" y="5404104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Dark + light themes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4572000" y="5696712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Basic perf + security testing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572000" y="59893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Roles · CI/CD · monitoring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8138160" y="1691640"/>
            <a:ext cx="3611880" cy="4846320"/>
          </a:xfrm>
          <a:prstGeom prst="rect">
            <a:avLst/>
          </a:prstGeom>
          <a:solidFill>
            <a:srgbClr val="10243C"/>
          </a:solidFill>
          <a:ln w="7620">
            <a:solidFill>
              <a:srgbClr val="2A406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366760" y="187452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</a:t>
            </a:r>
            <a:endParaRPr lang="en-US" sz="2200" dirty="0"/>
          </a:p>
        </p:txBody>
      </p:sp>
      <p:sp>
        <p:nvSpPr>
          <p:cNvPr id="45" name="Text 43"/>
          <p:cNvSpPr/>
          <p:nvPr/>
        </p:nvSpPr>
        <p:spPr>
          <a:xfrm>
            <a:off x="8366760" y="23317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C8D2E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MULTI-VENUE · BROADCAST GRADE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8366760" y="2743200"/>
            <a:ext cx="3154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TOTAL INVESTMENT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8366760" y="2971800"/>
            <a:ext cx="3154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₹96L – ₹1.06Cr</a:t>
            </a:r>
            <a:endParaRPr lang="en-US" sz="2200" dirty="0"/>
          </a:p>
        </p:txBody>
      </p:sp>
      <p:sp>
        <p:nvSpPr>
          <p:cNvPr id="48" name="Shape 46"/>
          <p:cNvSpPr/>
          <p:nvPr/>
        </p:nvSpPr>
        <p:spPr>
          <a:xfrm>
            <a:off x="8366760" y="3611880"/>
            <a:ext cx="3154680" cy="0"/>
          </a:xfrm>
          <a:prstGeom prst="line">
            <a:avLst/>
          </a:prstGeom>
          <a:noFill/>
          <a:ln w="6350">
            <a:solidFill>
              <a:srgbClr val="2A406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8366760" y="370332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TEAM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8366760" y="388620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– 11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9829800" y="3703320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DURATION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9829800" y="3886200"/>
            <a:ext cx="1463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mo</a:t>
            </a:r>
            <a:endParaRPr lang="en-US" sz="1800" dirty="0"/>
          </a:p>
        </p:txBody>
      </p:sp>
      <p:sp>
        <p:nvSpPr>
          <p:cNvPr id="53" name="Shape 51"/>
          <p:cNvSpPr/>
          <p:nvPr/>
        </p:nvSpPr>
        <p:spPr>
          <a:xfrm>
            <a:off x="8366760" y="4389120"/>
            <a:ext cx="3154680" cy="0"/>
          </a:xfrm>
          <a:prstGeom prst="line">
            <a:avLst/>
          </a:prstGeom>
          <a:noFill/>
          <a:ln w="6350">
            <a:solidFill>
              <a:srgbClr val="2A406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8366760" y="452628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Full software suite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8366760" y="4818888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Advanced theming · analytics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8366760" y="5111496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Full LiDAR · simulation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8366760" y="5404104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AI / ML prediction layer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8366760" y="5696712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SAST · DAST · perf engineering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8366760" y="59893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2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DevSecOps · HA hardening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06 · RESOURCE COST COMPUTATION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rate. Three scopes.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6424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1828800"/>
                <a:gridCol w="2194560"/>
                <a:gridCol w="1828800"/>
                <a:gridCol w="2468880"/>
              </a:tblGrid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Edition</a:t>
                      </a:r>
                      <a:endParaRPr lang="en-US" sz="11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Team</a:t>
                      </a:r>
                      <a:endParaRPr lang="en-US" sz="11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Monthly Rate</a:t>
                      </a:r>
                      <a:endParaRPr lang="en-US" sz="11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Duration</a:t>
                      </a:r>
                      <a:endParaRPr lang="en-US" sz="11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Total (INR)</a:t>
                      </a:r>
                      <a:endParaRPr lang="en-US" sz="11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238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– 11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₹1,60,000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 mo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96,00,000 – 1,05,60,000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Mid-Enterprise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 – 7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₹1,60,000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 mo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57,60,000 – 67,20,000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Essential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– 5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₹1,60,000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 mo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38,40,000 – 48,00,000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</a:tr>
            </a:tbl>
          </a:graphicData>
        </a:graphic>
      </p:graphicFrame>
      <p:sp>
        <p:nvSpPr>
          <p:cNvPr id="10" name="Shape 7"/>
          <p:cNvSpPr/>
          <p:nvPr/>
        </p:nvSpPr>
        <p:spPr>
          <a:xfrm>
            <a:off x="548640" y="5212080"/>
            <a:ext cx="11064240" cy="1188720"/>
          </a:xfrm>
          <a:prstGeom prst="rect">
            <a:avLst/>
          </a:prstGeom>
          <a:solidFill>
            <a:srgbClr val="10243C"/>
          </a:solidFill>
          <a:ln w="7620">
            <a:solidFill>
              <a:srgbClr val="1FA8AD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77240" y="5349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E8A33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★ FINAL RECOMMENDATION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777240" y="5623560"/>
            <a:ext cx="10607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Mid-Enterprise is the strongest balance between capability and commercial viability.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1FA8A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803136"/>
            <a:ext cx="12188952" cy="54864"/>
          </a:xfrm>
          <a:prstGeom prst="rect">
            <a:avLst/>
          </a:prstGeom>
          <a:solidFill>
            <a:srgbClr val="E8A33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FA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07 · TEAM STRUCTURE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068312" y="2743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7F92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DoriCam Studio Control · v2.0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725912" y="640080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16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F92A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CONFIDENTIAL · QUBOX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hands on the right tags.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64240" cy="914400"/>
        </p:xfrm>
        <a:graphic>
          <a:graphicData uri="http://schemas.openxmlformats.org/drawingml/2006/table">
            <a:tbl>
              <a:tblPr/>
              <a:tblGrid>
                <a:gridCol w="4206240"/>
                <a:gridCol w="2286000"/>
                <a:gridCol w="2286000"/>
                <a:gridCol w="228600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Role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Enterprise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Mid-Enterprise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Essential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23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Project Manager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(PM/BA)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Solution Architect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– 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Frontend / Desktop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(Full-Stack)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Backend / PLC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QA Engineer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DevOps Engineer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(shared)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Security Engineer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F3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AI/ML Engineer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FA8A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C8D2E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243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A8A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– 11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A8A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 – 7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A8A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– 5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2A4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A8A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Qubox · DoriCam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DoriCam Studio Control Platform</dc:title>
  <dc:subject>PptxGenJS Presentation</dc:subject>
  <dc:creator>Qubox</dc:creator>
  <cp:lastModifiedBy>Qubox</cp:lastModifiedBy>
  <cp:revision>1</cp:revision>
  <dcterms:created xsi:type="dcterms:W3CDTF">2026-04-18T11:15:30Z</dcterms:created>
  <dcterms:modified xsi:type="dcterms:W3CDTF">2026-04-18T11:15:30Z</dcterms:modified>
</cp:coreProperties>
</file>